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399" r:id="rId10"/>
    <p:sldId id="400" r:id="rId11"/>
    <p:sldId id="261" r:id="rId12"/>
    <p:sldId id="287" r:id="rId13"/>
    <p:sldId id="277" r:id="rId14"/>
    <p:sldId id="278" r:id="rId15"/>
    <p:sldId id="276" r:id="rId16"/>
    <p:sldId id="286" r:id="rId17"/>
    <p:sldId id="279" r:id="rId18"/>
    <p:sldId id="322" r:id="rId19"/>
    <p:sldId id="284" r:id="rId20"/>
    <p:sldId id="280" r:id="rId21"/>
    <p:sldId id="288" r:id="rId22"/>
    <p:sldId id="281" r:id="rId23"/>
    <p:sldId id="282" r:id="rId24"/>
    <p:sldId id="289" r:id="rId25"/>
    <p:sldId id="264" r:id="rId26"/>
    <p:sldId id="265" r:id="rId27"/>
    <p:sldId id="266" r:id="rId28"/>
    <p:sldId id="268" r:id="rId29"/>
    <p:sldId id="271" r:id="rId30"/>
    <p:sldId id="290" r:id="rId31"/>
    <p:sldId id="274" r:id="rId32"/>
    <p:sldId id="291" r:id="rId33"/>
    <p:sldId id="292" r:id="rId34"/>
    <p:sldId id="293" r:id="rId35"/>
    <p:sldId id="295" r:id="rId36"/>
    <p:sldId id="318" r:id="rId37"/>
    <p:sldId id="320" r:id="rId38"/>
    <p:sldId id="317" r:id="rId39"/>
    <p:sldId id="319" r:id="rId40"/>
    <p:sldId id="314" r:id="rId41"/>
    <p:sldId id="315" r:id="rId42"/>
    <p:sldId id="316" r:id="rId43"/>
    <p:sldId id="313" r:id="rId44"/>
    <p:sldId id="357" r:id="rId45"/>
    <p:sldId id="356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59" r:id="rId62"/>
    <p:sldId id="363" r:id="rId63"/>
    <p:sldId id="364" r:id="rId64"/>
    <p:sldId id="360" r:id="rId65"/>
    <p:sldId id="361" r:id="rId66"/>
    <p:sldId id="362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commentAuthors" Target="commentAuthors.xml"/><Relationship Id="rId72" Type="http://schemas.openxmlformats.org/officeDocument/2006/relationships/tableStyles" Target="tableStyles.xml"/><Relationship Id="rId71" Type="http://schemas.openxmlformats.org/officeDocument/2006/relationships/viewProps" Target="viewProps.xml"/><Relationship Id="rId70" Type="http://schemas.openxmlformats.org/officeDocument/2006/relationships/presProps" Target="presProps.xml"/><Relationship Id="rId7" Type="http://schemas.openxmlformats.org/officeDocument/2006/relationships/slide" Target="slides/slide5.xml"/><Relationship Id="rId69" Type="http://schemas.openxmlformats.org/officeDocument/2006/relationships/handoutMaster" Target="handoutMasters/handoutMaster1.xml"/><Relationship Id="rId68" Type="http://schemas.openxmlformats.org/officeDocument/2006/relationships/notesMaster" Target="notesMasters/notesMaster1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这里我参考了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2230" y="1825625"/>
            <a:ext cx="6605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中调整一下材质</a:t>
            </a:r>
            <a:endParaRPr lang="zh-CN" altLang="en-US"/>
          </a:p>
        </p:txBody>
      </p:sp>
      <p:pic>
        <p:nvPicPr>
          <p:cNvPr id="4" name="Content Placeholder 3" descr="finalsmoke2untitl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70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改进对流：让烟雾随时间逐渐褪色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2458720"/>
            <a:ext cx="11276330" cy="208851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700" y="5041265"/>
            <a:ext cx="12204700" cy="181673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改进对流：让烟雾随时间逐渐褪色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8385" y="1612900"/>
            <a:ext cx="7173595" cy="47777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改进褪色：不是褪色</a:t>
            </a:r>
            <a:r>
              <a:rPr lang="en-US" altLang="zh-CN"/>
              <a:t>density</a:t>
            </a:r>
            <a:r>
              <a:rPr lang="zh-CN" altLang="en-US"/>
              <a:t>，而是褪色</a:t>
            </a:r>
            <a:r>
              <a:rPr lang="en-US" altLang="zh-CN"/>
              <a:t>temperature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" y="1422400"/>
            <a:ext cx="11941175" cy="1611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114675"/>
            <a:ext cx="1028700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改进褪色：不是褪色</a:t>
            </a:r>
            <a:r>
              <a:rPr lang="en-US" altLang="zh-CN">
                <a:sym typeface="+mn-ea"/>
              </a:rPr>
              <a:t>density</a:t>
            </a:r>
            <a:r>
              <a:rPr lang="zh-CN" altLang="en-US">
                <a:sym typeface="+mn-ea"/>
              </a:rPr>
              <a:t>，而是褪色</a:t>
            </a:r>
            <a:r>
              <a:rPr lang="en-US" altLang="zh-CN">
                <a:sym typeface="+mn-ea"/>
              </a:rPr>
              <a:t>temperature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070725" y="1146810"/>
            <a:ext cx="5121275" cy="5711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1342390"/>
            <a:ext cx="3153410" cy="55441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改进褪色：不是单纯地乘以</a:t>
            </a:r>
            <a:r>
              <a:rPr lang="en-US" altLang="zh-CN"/>
              <a:t>decayRate</a:t>
            </a:r>
            <a:r>
              <a:rPr lang="zh-CN" altLang="en-US"/>
              <a:t>，还和周围环境温度求平均值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584325"/>
            <a:ext cx="12200255" cy="262763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80" y="5197475"/>
            <a:ext cx="10515600" cy="16605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改进温度：高温气体往上浮（作为外力来看待）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055" y="2686685"/>
            <a:ext cx="11548745" cy="1816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65" y="5083175"/>
            <a:ext cx="1163447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结果：更像火焰了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7600" y="1825625"/>
            <a:ext cx="44945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改进颜色场：让</a:t>
            </a:r>
            <a:r>
              <a:rPr lang="en-US" altLang="zh-CN"/>
              <a:t>clr</a:t>
            </a:r>
            <a:r>
              <a:rPr lang="zh-CN" altLang="en-US"/>
              <a:t>作为尘埃密度，密度越高越有向下坠落的趋势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5130" y="2586355"/>
            <a:ext cx="11584940" cy="1685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" y="5594350"/>
            <a:ext cx="11474450" cy="9537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问题：上面的尘埃无止境的飘下来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36670" y="1825625"/>
            <a:ext cx="41370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解决：纹理对象指定为</a:t>
            </a:r>
            <a:r>
              <a:rPr lang="en-US" altLang="zh-CN"/>
              <a:t> cudaAddressModeBorder </a:t>
            </a:r>
            <a:r>
              <a:rPr lang="zh-CN" altLang="en-US"/>
              <a:t>让越界访问自动变</a:t>
            </a:r>
            <a:r>
              <a:rPr lang="en-US" altLang="zh-CN"/>
              <a:t>0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3292475"/>
            <a:ext cx="5181600" cy="141668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52970" y="1216660"/>
            <a:ext cx="2639060" cy="55702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结果：小球加回来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28445" y="1825625"/>
            <a:ext cx="3418840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865" y="1166495"/>
            <a:ext cx="4065270" cy="56705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改进温度：只有达到一定温度才会上升，否则（视为冷空气）下降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" y="3437255"/>
            <a:ext cx="11741785" cy="1793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" y="5426710"/>
            <a:ext cx="11868785" cy="9271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改进褪色：尘埃密度也会褪色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0"/>
            <a:ext cx="10515600" cy="5067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870" y="1014730"/>
            <a:ext cx="6628130" cy="5843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226945"/>
            <a:ext cx="10515600" cy="35483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解决：让</a:t>
            </a:r>
            <a:r>
              <a:rPr lang="en-US" altLang="zh-CN">
                <a:sym typeface="+mn-ea"/>
              </a:rPr>
              <a:t> bound </a:t>
            </a:r>
            <a:r>
              <a:rPr lang="zh-CN" altLang="en-US">
                <a:sym typeface="+mn-ea"/>
              </a:rPr>
              <a:t>为浮点类型，即有符号距离场，并根据</a:t>
            </a:r>
            <a:r>
              <a:rPr lang="en-US" altLang="zh-CN">
                <a:sym typeface="+mn-ea"/>
              </a:rPr>
              <a:t>sdf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-1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插值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825625"/>
            <a:ext cx="6560820" cy="43516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>
            <a:normAutofit lnSpcReduction="10000"/>
          </a:bodyPr>
          <a:p>
            <a:r>
              <a:rPr lang="zh-CN" altLang="en-US"/>
              <a:t>其中</a:t>
            </a:r>
            <a:r>
              <a:rPr lang="en-US" altLang="zh-CN"/>
              <a:t> cudaTextureAddressMode </a:t>
            </a:r>
            <a:r>
              <a:rPr lang="zh-CN" altLang="en-US"/>
              <a:t>表示采样的坐标超出范围时采取的措施，有以下几种选择：</a:t>
            </a:r>
            <a:endParaRPr lang="zh-CN" altLang="en-US"/>
          </a:p>
          <a:p>
            <a:r>
              <a:rPr lang="zh-CN" altLang="en-US"/>
              <a:t>cudaAddressModeClamp：超出范围就用边界值代替</a:t>
            </a:r>
            <a:endParaRPr lang="zh-CN" altLang="en-US"/>
          </a:p>
          <a:p>
            <a:r>
              <a:rPr lang="zh-CN" altLang="en-US"/>
              <a:t>示意： AA | ABCDE | EE</a:t>
            </a:r>
            <a:endParaRPr lang="zh-CN" altLang="en-US"/>
          </a:p>
          <a:p>
            <a:r>
              <a:rPr lang="zh-CN" altLang="en-US"/>
              <a:t>cudaAddressModeBorder：超出范围就用零代替</a:t>
            </a:r>
            <a:endParaRPr lang="zh-CN" altLang="en-US"/>
          </a:p>
          <a:p>
            <a:r>
              <a:rPr lang="zh-CN" altLang="en-US"/>
              <a:t>示意： 00 | ABCDE | 00</a:t>
            </a:r>
            <a:endParaRPr lang="zh-CN" altLang="en-US"/>
          </a:p>
          <a:p>
            <a:r>
              <a:rPr lang="zh-CN" altLang="en-US"/>
              <a:t>cudaAddressModeWrap：重叠模式（循环）</a:t>
            </a:r>
            <a:endParaRPr lang="zh-CN" altLang="en-US"/>
          </a:p>
          <a:p>
            <a:r>
              <a:rPr lang="zh-CN" altLang="en-US"/>
              <a:t>示意： DE | ABCDE | AB</a:t>
            </a:r>
            <a:endParaRPr lang="zh-CN" altLang="en-US"/>
          </a:p>
          <a:p>
            <a:r>
              <a:rPr lang="zh-CN" altLang="en-US"/>
              <a:t>cudaAddressModeMirror：镜像模式</a:t>
            </a:r>
            <a:endParaRPr lang="zh-CN" altLang="en-US"/>
          </a:p>
          <a:p>
            <a:r>
              <a:rPr lang="zh-CN" altLang="en-US"/>
              <a:t>示意： BA | ABCDE | ED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其中</a:t>
            </a:r>
            <a:r>
              <a:rPr lang="en-US" altLang="zh-CN"/>
              <a:t> cudaTextureFilterMode </a:t>
            </a:r>
            <a:r>
              <a:rPr lang="zh-CN" altLang="en-US"/>
              <a:t>表示采样的坐标不是整数时要如何在周围</a:t>
            </a:r>
            <a:r>
              <a:rPr lang="en-US" altLang="zh-CN"/>
              <a:t>8</a:t>
            </a:r>
            <a:r>
              <a:rPr lang="zh-CN" altLang="en-US"/>
              <a:t>个值之间插值，有以下几种选择：</a:t>
            </a:r>
            <a:endParaRPr lang="zh-CN" altLang="en-US"/>
          </a:p>
          <a:p>
            <a:r>
              <a:rPr lang="zh-CN" altLang="en-US"/>
              <a:t>cuda</a:t>
            </a:r>
            <a:r>
              <a:rPr lang="en-US" altLang="zh-CN"/>
              <a:t>FilterModeLinear</a:t>
            </a:r>
            <a:r>
              <a:rPr lang="zh-CN" altLang="en-US"/>
              <a:t>：三线性插值更平滑（左</a:t>
            </a:r>
            <a:r>
              <a:rPr lang="zh-CN" altLang="en-US">
                <a:sym typeface="+mn-ea"/>
              </a:rPr>
              <a:t>图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cuda</a:t>
            </a:r>
            <a:r>
              <a:rPr lang="en-US" altLang="zh-CN"/>
              <a:t>Filter</a:t>
            </a:r>
            <a:r>
              <a:rPr lang="zh-CN" altLang="en-US"/>
              <a:t>Mode</a:t>
            </a:r>
            <a:r>
              <a:rPr lang="en-US" altLang="zh-CN"/>
              <a:t>Point</a:t>
            </a:r>
            <a:r>
              <a:rPr lang="zh-CN" altLang="en-US"/>
              <a:t>：最接近的那个点作为值（右图）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10" y="3543300"/>
            <a:ext cx="3248025" cy="331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3514725"/>
            <a:ext cx="3124200" cy="33432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3829</Words>
  <Application>WPS Presentation</Application>
  <PresentationFormat>宽屏</PresentationFormat>
  <Paragraphs>197</Paragraphs>
  <Slides>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77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MathJax_Vector</vt:lpstr>
      <vt:lpstr>SimSun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CUDA 纹理对象：封装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改进</vt:lpstr>
      <vt:lpstr>改进边界条件：外部边界流出而不是反弹，内部边界可以流出速度</vt:lpstr>
      <vt:lpstr>Blender 中调整一下材质</vt:lpstr>
      <vt:lpstr>Blender 中调整一下材质</vt:lpstr>
      <vt:lpstr>改进对流：让烟雾随时间逐渐褪色</vt:lpstr>
      <vt:lpstr>改进对流：让烟雾随时间逐渐褪色</vt:lpstr>
      <vt:lpstr>改进褪色：不是褪色density，而是褪色temperature</vt:lpstr>
      <vt:lpstr>改进褪色：不是褪色density，而是褪色temperature</vt:lpstr>
      <vt:lpstr>改进褪色：不是单纯地乘以decayRate，而是和周围环境温度求平均值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可以看到下面烟雾源的形状不太自然</vt:lpstr>
      <vt:lpstr>解决：让 bound 为浮点类型，即有符号距离场，并根据sdf从-1到0插值</vt:lpstr>
      <vt:lpstr>解决：让 bound 为浮点类型，即有符号距离场，并根据sdf从-1到0插值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167</cp:revision>
  <dcterms:created xsi:type="dcterms:W3CDTF">2022-02-04T09:25:42Z</dcterms:created>
  <dcterms:modified xsi:type="dcterms:W3CDTF">2022-02-04T09:25:42Z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